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60" r:id="rId4"/>
    <p:sldId id="257" r:id="rId5"/>
    <p:sldId id="262" r:id="rId6"/>
    <p:sldId id="282" r:id="rId7"/>
    <p:sldId id="263" r:id="rId8"/>
    <p:sldId id="279" r:id="rId9"/>
    <p:sldId id="278" r:id="rId10"/>
    <p:sldId id="277" r:id="rId11"/>
    <p:sldId id="264" r:id="rId12"/>
    <p:sldId id="280" r:id="rId13"/>
    <p:sldId id="265" r:id="rId14"/>
    <p:sldId id="261" r:id="rId15"/>
    <p:sldId id="259" r:id="rId16"/>
    <p:sldId id="266" r:id="rId17"/>
    <p:sldId id="281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C982E-2461-4D22-97C7-4621A1D7D71D}" type="datetimeFigureOut">
              <a:rPr lang="fr-FR" smtClean="0"/>
              <a:t>02/05/2026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79BF1-70BE-4695-BA53-C4A7772A8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75"/>
            <a:ext cx="9144000" cy="16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67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66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34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45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20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7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7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53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31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24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9C58-3DEC-4068-BBAF-322AC30A74B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23" y="6295991"/>
            <a:ext cx="1562318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8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AGO/AGE </a:t>
            </a:r>
            <a:br>
              <a:rPr lang="fr-FR" dirty="0"/>
            </a:br>
            <a:r>
              <a:rPr lang="fr-FR" dirty="0"/>
              <a:t>des Poissons Roses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11 avril 2026</a:t>
            </a:r>
            <a:br>
              <a:rPr lang="fr-FR" dirty="0"/>
            </a:br>
            <a:r>
              <a:rPr lang="fr-FR" dirty="0"/>
              <a:t>Maison de La Salle (Frères des Ecoles Chrétiennes)</a:t>
            </a:r>
            <a:br>
              <a:rPr lang="fr-FR" dirty="0"/>
            </a:br>
            <a:r>
              <a:rPr lang="fr-FR" dirty="0"/>
              <a:t>et en ligne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60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36523"/>
            <a:ext cx="7886700" cy="1255549"/>
          </a:xfrm>
        </p:spPr>
        <p:txBody>
          <a:bodyPr>
            <a:noAutofit/>
          </a:bodyPr>
          <a:lstStyle/>
          <a:p>
            <a:r>
              <a:rPr lang="fr-FR" sz="2800" dirty="0"/>
              <a:t>1. Rapport moral: 1.2 Première Université d’automne des Poissons Roses: </a:t>
            </a:r>
            <a:br>
              <a:rPr lang="fr-FR" sz="2800" dirty="0"/>
            </a:br>
            <a:r>
              <a:rPr lang="fr-FR" sz="2800" dirty="0"/>
              <a:t>11 octobre 2025</a:t>
            </a:r>
          </a:p>
        </p:txBody>
      </p:sp>
      <p:pic>
        <p:nvPicPr>
          <p:cNvPr id="16" name="Espace réservé du contenu 15" descr="Une image contenant intérieur, habits, réunion, mur&#10;&#10;Le contenu généré par l’IA peut être incorrect.">
            <a:extLst>
              <a:ext uri="{FF2B5EF4-FFF2-40B4-BE49-F238E27FC236}">
                <a16:creationId xmlns:a16="http://schemas.microsoft.com/office/drawing/2014/main" id="{ED8EE258-EA67-C364-CDCB-9F722DE213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8" y="2991802"/>
            <a:ext cx="3943350" cy="295751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10</a:t>
            </a:fld>
            <a:endParaRPr lang="fr-FR"/>
          </a:p>
        </p:txBody>
      </p:sp>
      <p:pic>
        <p:nvPicPr>
          <p:cNvPr id="8" name="Espace réservé du contenu 7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53640714-EC00-1528-685F-CDBA98CFE7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79" y="3943349"/>
            <a:ext cx="3886200" cy="2914650"/>
          </a:xfrm>
        </p:spPr>
      </p:pic>
      <p:pic>
        <p:nvPicPr>
          <p:cNvPr id="10" name="Image 9" descr="Une image contenant habits, personne, intérieur, femme&#10;&#10;Le contenu généré par l’IA peut être incorrect.">
            <a:extLst>
              <a:ext uri="{FF2B5EF4-FFF2-40B4-BE49-F238E27FC236}">
                <a16:creationId xmlns:a16="http://schemas.microsoft.com/office/drawing/2014/main" id="{86E81A44-483B-12B5-F38F-1FFF83BA9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68" y="1061845"/>
            <a:ext cx="4282311" cy="32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6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1. Rapport moral: </a:t>
            </a:r>
            <a:br>
              <a:rPr lang="fr-FR" dirty="0"/>
            </a:br>
            <a:r>
              <a:rPr lang="fr-FR" dirty="0"/>
              <a:t>1.3. Activités en cours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Groupe de travail « migrations » (Roland Baillet et Patrice Obert)</a:t>
            </a:r>
          </a:p>
          <a:p>
            <a:r>
              <a:rPr lang="fr-FR" dirty="0"/>
              <a:t>Depuis décembre 2025, Rencontres – Débats en PARTENARIAT avec 6 autres associations: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B2FC0C-C85C-D84E-8233-386220DA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123532"/>
            <a:ext cx="77152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48513"/>
          </a:xfrm>
        </p:spPr>
        <p:txBody>
          <a:bodyPr>
            <a:noAutofit/>
          </a:bodyPr>
          <a:lstStyle/>
          <a:p>
            <a:r>
              <a:rPr lang="fr-FR" sz="3600" dirty="0"/>
              <a:t>1. Rapport moral: 1.3. Activités en cours: Rencontre –Débat du 4/12/2025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3D708966-9E80-C509-A0C4-EC4CC55936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391478"/>
            <a:ext cx="4460454" cy="462428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12</a:t>
            </a:fld>
            <a:endParaRPr lang="fr-FR"/>
          </a:p>
        </p:txBody>
      </p:sp>
      <p:pic>
        <p:nvPicPr>
          <p:cNvPr id="13" name="Image 12" descr="Une image contenant habits, homme, personne, intérieur&#10;&#10;Le contenu généré par l’IA peut être incorrect.">
            <a:extLst>
              <a:ext uri="{FF2B5EF4-FFF2-40B4-BE49-F238E27FC236}">
                <a16:creationId xmlns:a16="http://schemas.microsoft.com/office/drawing/2014/main" id="{7C5BAA86-70FE-82DE-5070-261A750FC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929087"/>
            <a:ext cx="3264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1. Rapport moral: </a:t>
            </a:r>
            <a:br>
              <a:rPr lang="fr-FR" sz="3600" dirty="0"/>
            </a:br>
            <a:r>
              <a:rPr lang="fr-FR" sz="3600" dirty="0"/>
              <a:t>1.4. Gestion de la communauté « Poissons Roses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AG du 5 avril 2025 et plusieurs CA:</a:t>
            </a:r>
          </a:p>
          <a:p>
            <a:pPr lvl="1"/>
            <a:r>
              <a:rPr lang="fr-FR" dirty="0"/>
              <a:t>30/01, 15/03, 8/05, 24/06, 3/09</a:t>
            </a:r>
          </a:p>
          <a:p>
            <a:pPr marL="0" indent="0">
              <a:buNone/>
            </a:pPr>
            <a:r>
              <a:rPr lang="fr-FR" dirty="0"/>
              <a:t>=&gt; A la fois de la gestion et de la nourriture pour nos réflexions (cf. CA du 15 mars 2025: intervention « Comment devient-on un collabo ? » par Louis Dugas…)</a:t>
            </a:r>
            <a:br>
              <a:rPr lang="fr-FR" dirty="0"/>
            </a:br>
            <a:r>
              <a:rPr lang="fr-FR" dirty="0"/>
              <a:t>=&gt; Le CA: instrument d’animation et de décision mais aussi un lieu d’échange et de de formation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5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25549"/>
          </a:xfrm>
        </p:spPr>
        <p:txBody>
          <a:bodyPr>
            <a:normAutofit fontScale="90000"/>
          </a:bodyPr>
          <a:lstStyle/>
          <a:p>
            <a:r>
              <a:rPr lang="fr-FR" dirty="0"/>
              <a:t>1. Rapport moral: </a:t>
            </a:r>
            <a:br>
              <a:rPr lang="fr-FR" dirty="0"/>
            </a:br>
            <a:r>
              <a:rPr lang="fr-FR" dirty="0"/>
              <a:t>1.5. Leçons de cet exercice 2025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0BE16C3-D0A8-4D64-9C74-43CEB42A3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1681162"/>
            <a:ext cx="4032190" cy="1973260"/>
          </a:xfrm>
        </p:spPr>
        <p:txBody>
          <a:bodyPr anchor="t">
            <a:normAutofit fontScale="85000" lnSpcReduction="20000"/>
          </a:bodyPr>
          <a:lstStyle/>
          <a:p>
            <a:r>
              <a:rPr lang="fr-FR" noProof="0" dirty="0"/>
              <a:t>Forces:</a:t>
            </a:r>
          </a:p>
          <a:p>
            <a:pPr lvl="1"/>
            <a:r>
              <a:rPr lang="fr-FR" b="0" noProof="0" dirty="0"/>
              <a:t> - L’organisation: Engagement des membres   et participation: Université d’automne</a:t>
            </a:r>
          </a:p>
          <a:p>
            <a:pPr lvl="1"/>
            <a:r>
              <a:rPr lang="fr-FR" b="0" noProof="0" dirty="0"/>
              <a:t>- Dans la société: bonne image de marque dans la “bulle catho”</a:t>
            </a:r>
          </a:p>
          <a:p>
            <a:pPr lvl="1"/>
            <a:r>
              <a:rPr lang="fr-FR" b="0" noProof="0" dirty="0"/>
              <a:t>- Une alchimie réussie entre profondeur spirituelle et engagement citoyen</a:t>
            </a:r>
          </a:p>
          <a:p>
            <a:pPr marL="800100" lvl="1" indent="-342900">
              <a:buFontTx/>
              <a:buChar char="-"/>
            </a:pPr>
            <a:endParaRPr lang="fr-FR" b="0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629842" y="3947746"/>
            <a:ext cx="3868340" cy="22419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400" b="1" dirty="0"/>
              <a:t>Opportunités</a:t>
            </a:r>
          </a:p>
          <a:p>
            <a:pPr lvl="1">
              <a:buFontTx/>
              <a:buChar char="-"/>
            </a:pPr>
            <a:r>
              <a:rPr lang="fr-FR" sz="2000" dirty="0"/>
              <a:t>Forte demande de sens: dans la population, chez les élites et la Presse ; </a:t>
            </a:r>
          </a:p>
          <a:p>
            <a:pPr lvl="1">
              <a:buFontTx/>
              <a:buChar char="-"/>
            </a:pPr>
            <a:r>
              <a:rPr lang="fr-FR" sz="2000" dirty="0"/>
              <a:t>A gauche,  nous commençons à intéresser alors que l’enracinement chrétien est en général mal vu</a:t>
            </a:r>
          </a:p>
          <a:p>
            <a:pPr lvl="1">
              <a:buFontTx/>
              <a:buChar char="-"/>
            </a:pPr>
            <a:r>
              <a:rPr lang="fr-FR" sz="2000" dirty="0"/>
              <a:t>Les </a:t>
            </a:r>
            <a:r>
              <a:rPr lang="fr-FR" sz="2000" dirty="0" err="1"/>
              <a:t>PRs</a:t>
            </a:r>
            <a:r>
              <a:rPr lang="fr-FR" sz="2000" dirty="0"/>
              <a:t>, « lasers » dans le maelstrom</a:t>
            </a:r>
          </a:p>
          <a:p>
            <a:pPr lvl="1">
              <a:buFontTx/>
              <a:buChar char="-"/>
            </a:pPr>
            <a:r>
              <a:rPr lang="fr-FR" sz="2000" dirty="0"/>
              <a:t>« Levain dans la pâte »: de plus en plus de mouvements participent à nos partenariats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E2F4A9-F8D5-1F1D-546F-77184546B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4048858" cy="1853709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/>
              <a:t>Faiblesses: </a:t>
            </a:r>
          </a:p>
          <a:p>
            <a:pPr marL="800100" lvl="1" indent="-342900">
              <a:buFontTx/>
              <a:buChar char="-"/>
            </a:pPr>
            <a:r>
              <a:rPr lang="en-US" b="0" strike="sngStrike" dirty="0" err="1"/>
              <a:t>Logistique</a:t>
            </a:r>
            <a:r>
              <a:rPr lang="en-US" b="0" strike="sngStrike" dirty="0"/>
              <a:t> =&gt; finances !! </a:t>
            </a:r>
          </a:p>
          <a:p>
            <a:pPr marL="800100" lvl="1" indent="-342900">
              <a:buFontTx/>
              <a:buChar char="-"/>
            </a:pPr>
            <a:r>
              <a:rPr lang="en-US" b="0" dirty="0"/>
              <a:t>Finances =&gt; </a:t>
            </a:r>
            <a:r>
              <a:rPr lang="en-US" b="0" dirty="0" err="1"/>
              <a:t>Logistique</a:t>
            </a:r>
            <a:endParaRPr lang="en-US" b="0" dirty="0"/>
          </a:p>
          <a:p>
            <a:pPr marL="800100" lvl="1" indent="-342900">
              <a:buFontTx/>
              <a:buChar char="-"/>
            </a:pPr>
            <a:r>
              <a:rPr lang="en-US" b="0" dirty="0"/>
              <a:t>Communication encore </a:t>
            </a:r>
            <a:r>
              <a:rPr lang="en-US" b="0" dirty="0" err="1"/>
              <a:t>brouillonne</a:t>
            </a:r>
            <a:endParaRPr lang="en-US" b="0" dirty="0"/>
          </a:p>
          <a:p>
            <a:pPr marL="800100" lvl="1" indent="-342900">
              <a:buFontTx/>
              <a:buChar char="-"/>
            </a:pPr>
            <a:r>
              <a:rPr lang="en-US" b="0" dirty="0"/>
              <a:t>Comment passer à </a:t>
            </a:r>
            <a:r>
              <a:rPr lang="en-US" b="0" dirty="0" err="1"/>
              <a:t>l’échelle</a:t>
            </a:r>
            <a:r>
              <a:rPr lang="en-US" b="0" dirty="0"/>
              <a:t> pour  </a:t>
            </a:r>
            <a:r>
              <a:rPr lang="en-US" b="0" dirty="0" err="1"/>
              <a:t>nos</a:t>
            </a:r>
            <a:r>
              <a:rPr lang="en-US" b="0" dirty="0"/>
              <a:t> manifestations et communications? </a:t>
            </a:r>
          </a:p>
          <a:p>
            <a:pPr marL="800100" lvl="1" indent="-342900">
              <a:buFontTx/>
              <a:buChar char="-"/>
            </a:pPr>
            <a:endParaRPr lang="en-US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629150" y="3947746"/>
            <a:ext cx="3887391" cy="22419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400" b="1" dirty="0"/>
              <a:t>Menaces</a:t>
            </a:r>
          </a:p>
          <a:p>
            <a:pPr lvl="1">
              <a:buFontTx/>
              <a:buChar char="-"/>
            </a:pPr>
            <a:r>
              <a:rPr lang="fr-FR" sz="2000" dirty="0"/>
              <a:t>Les périls montent…</a:t>
            </a:r>
          </a:p>
          <a:p>
            <a:pPr lvl="1">
              <a:buFontTx/>
              <a:buChar char="-"/>
            </a:pPr>
            <a:r>
              <a:rPr lang="fr-FR" sz="2000" dirty="0"/>
              <a:t>La nuance reste inaudible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61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68020"/>
            <a:ext cx="7772400" cy="2076817"/>
          </a:xfrm>
        </p:spPr>
        <p:txBody>
          <a:bodyPr/>
          <a:lstStyle/>
          <a:p>
            <a:r>
              <a:rPr lang="fr-FR" dirty="0"/>
              <a:t>2. Pour nourrir notre réflexion…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967154" y="3244362"/>
            <a:ext cx="7306408" cy="28383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 Urgence évangélique</a:t>
            </a:r>
            <a:br>
              <a:rPr lang="fr-FR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Manifeste pour un universalisme égalitaire alternatif à la mondialisation capitaliste »</a:t>
            </a:r>
          </a:p>
          <a:p>
            <a:pPr>
              <a:buNone/>
            </a:pPr>
            <a:r>
              <a:rPr lang="fr-FR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 le Collectif </a:t>
            </a:r>
            <a:r>
              <a:rPr lang="fr-FR" b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Anastasis</a:t>
            </a:r>
            <a:endParaRPr lang="fr-FR" b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/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Présentation par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Guillaume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Dezaunay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membre d’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Anastasis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b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philosophe, auteur « Le Christ Rouge 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Intervention suivie d'un débat.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6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09CFF-AE52-2C5A-70CE-BFB6DAB35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22ECDDC-FB2B-60F2-A45C-A07295F98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3.AGE: changement de l’adresse du lieu social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5CD8588-F031-4768-B480-6C1408E41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Roland Baillet, Secrétaire général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30E1A6-C05D-DC9A-E9D2-312E26C9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0609D2-36B1-16E0-B32E-E6CAE394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65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749B1-7F91-DCC1-6D38-3F162DE21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69DD457-431F-4445-F667-486563C3E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4.AGO: Rapport financier 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D62432C6-1B6F-3DB3-C88B-16B54DEF80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Mathilde Boudou, Trésorière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AC580-AFA8-E9C8-7A9B-56CAB14C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3A1E87-1FEE-78B1-F297-85AB1B76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5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9EACC-56D1-5DFF-6C65-B69A4602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1800"/>
          </a:xfrm>
        </p:spPr>
        <p:txBody>
          <a:bodyPr>
            <a:noAutofit/>
          </a:bodyPr>
          <a:lstStyle/>
          <a:p>
            <a:r>
              <a:rPr lang="fr-FR" sz="3600" dirty="0"/>
              <a:t>4. Comptes 2025: trésorerie: 4 386,01 €.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BFE8D5A-C3E6-A1B3-9CEA-290446656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228620"/>
              </p:ext>
            </p:extLst>
          </p:nvPr>
        </p:nvGraphicFramePr>
        <p:xfrm>
          <a:off x="1202500" y="926927"/>
          <a:ext cx="6989524" cy="5250050"/>
        </p:xfrm>
        <a:graphic>
          <a:graphicData uri="http://schemas.openxmlformats.org/drawingml/2006/table">
            <a:tbl>
              <a:tblPr/>
              <a:tblGrid>
                <a:gridCol w="2469896">
                  <a:extLst>
                    <a:ext uri="{9D8B030D-6E8A-4147-A177-3AD203B41FA5}">
                      <a16:colId xmlns:a16="http://schemas.microsoft.com/office/drawing/2014/main" val="3082594222"/>
                    </a:ext>
                  </a:extLst>
                </a:gridCol>
                <a:gridCol w="681351">
                  <a:extLst>
                    <a:ext uri="{9D8B030D-6E8A-4147-A177-3AD203B41FA5}">
                      <a16:colId xmlns:a16="http://schemas.microsoft.com/office/drawing/2014/main" val="3394445651"/>
                    </a:ext>
                  </a:extLst>
                </a:gridCol>
                <a:gridCol w="681351">
                  <a:extLst>
                    <a:ext uri="{9D8B030D-6E8A-4147-A177-3AD203B41FA5}">
                      <a16:colId xmlns:a16="http://schemas.microsoft.com/office/drawing/2014/main" val="896438648"/>
                    </a:ext>
                  </a:extLst>
                </a:gridCol>
                <a:gridCol w="2475575">
                  <a:extLst>
                    <a:ext uri="{9D8B030D-6E8A-4147-A177-3AD203B41FA5}">
                      <a16:colId xmlns:a16="http://schemas.microsoft.com/office/drawing/2014/main" val="885244067"/>
                    </a:ext>
                  </a:extLst>
                </a:gridCol>
                <a:gridCol w="681351">
                  <a:extLst>
                    <a:ext uri="{9D8B030D-6E8A-4147-A177-3AD203B41FA5}">
                      <a16:colId xmlns:a16="http://schemas.microsoft.com/office/drawing/2014/main" val="849124306"/>
                    </a:ext>
                  </a:extLst>
                </a:gridCol>
              </a:tblGrid>
              <a:tr h="155281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pour 2025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783209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016091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34563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dépenses non affectées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LIVRES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680021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publication livre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570,00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569897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808189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extérieurs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36173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 de salle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960,50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Cotisations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97570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 responsabilité civile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139,00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Cotisations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2 219,00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585027"/>
                  </a:ext>
                </a:extLst>
              </a:tr>
              <a:tr h="155281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Frais postaux et communications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8177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Frais postaux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433957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Zoom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753732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OVH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166,94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affecté 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403625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Webmaster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228,00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11719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Frais bancaires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149,10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544291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Repas reunion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100,08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38338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124,60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7441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Impôts et taxes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 financiers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17450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de personnel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 exceptionnels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420672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exceptionnelles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Reprise sur amortissement et provisions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64417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41584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00718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2 261,31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826738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736340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Provisions pour charges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28521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851,76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944250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Emplois des contributions volontaires en nature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Emplois des contributions volontaires en nature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96403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59451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537605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536517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 CHARGES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3 289,98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 PRODUITS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2 261,31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450559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211915"/>
                  </a:ext>
                </a:extLst>
              </a:tr>
              <a:tr h="155281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-1 028,00</a:t>
                      </a:r>
                    </a:p>
                  </a:txBody>
                  <a:tcPr marL="6435" marR="6435" marT="6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4666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9912E4-8305-FE17-E3D9-B39AD68A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1DE67C-4D56-3721-DAA7-8C9D4C6C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8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DC9A9-E792-685E-38C0-C9BB4840B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7481F04-5A75-6714-6FEB-B5CD9A500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5. AGO Cotisation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7934BF73-AE6E-6581-2DA6-BCFD2C05C9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Mathilde Boudou, Trésorière</a:t>
            </a:r>
          </a:p>
          <a:p>
            <a:r>
              <a:rPr lang="fr-FR" dirty="0"/>
              <a:t>Bertrand du MARAIS, Président et </a:t>
            </a:r>
          </a:p>
          <a:p>
            <a:r>
              <a:rPr lang="fr-FR" dirty="0"/>
              <a:t>Roland Baillet, Secrétaire Général</a:t>
            </a:r>
          </a:p>
          <a:p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15C739-A5DE-4912-98D4-D08ECFA3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7AAD8C-E4FC-5B4C-AB75-2E0662D5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52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03123"/>
            <a:ext cx="7886700" cy="46738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Accueil et AG ordinaire :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Rapport moral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Pour nourrir notre réflexion…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AG Extraordinaire: changement de lieu du siège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AG Ordinaire (reprise):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Rapport financier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Cotisation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Elections pour compléter le CA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Projets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76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1D6BA-519B-AC7D-2E62-437E956D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CD5C53D-5F68-82CD-9714-324AE10D9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6. AGO Elections pour le renouvellement  du CA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E191DD9-47CD-E666-B062-47840B5E6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3B550-B1D9-A80E-B04E-4F9A2AA2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DF0A6D-0989-51EE-7E83-57FD5E72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795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AF2A6B0-DD76-CA8F-E748-C31DB732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050" y="365126"/>
            <a:ext cx="2816299" cy="1325563"/>
          </a:xfrm>
        </p:spPr>
        <p:txBody>
          <a:bodyPr>
            <a:normAutofit/>
          </a:bodyPr>
          <a:lstStyle/>
          <a:p>
            <a:r>
              <a:rPr lang="fr-FR" sz="4000" dirty="0"/>
              <a:t>CA: 3 à 20 membres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487F5AB0-08CA-59C4-A56D-797D2E5469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4995562"/>
              </p:ext>
            </p:extLst>
          </p:nvPr>
        </p:nvGraphicFramePr>
        <p:xfrm>
          <a:off x="626905" y="0"/>
          <a:ext cx="4910009" cy="635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373">
                  <a:extLst>
                    <a:ext uri="{9D8B030D-6E8A-4147-A177-3AD203B41FA5}">
                      <a16:colId xmlns:a16="http://schemas.microsoft.com/office/drawing/2014/main" val="3488966144"/>
                    </a:ext>
                  </a:extLst>
                </a:gridCol>
                <a:gridCol w="829340">
                  <a:extLst>
                    <a:ext uri="{9D8B030D-6E8A-4147-A177-3AD203B41FA5}">
                      <a16:colId xmlns:a16="http://schemas.microsoft.com/office/drawing/2014/main" val="3139815476"/>
                    </a:ext>
                  </a:extLst>
                </a:gridCol>
                <a:gridCol w="2116296">
                  <a:extLst>
                    <a:ext uri="{9D8B030D-6E8A-4147-A177-3AD203B41FA5}">
                      <a16:colId xmlns:a16="http://schemas.microsoft.com/office/drawing/2014/main" val="325295087"/>
                    </a:ext>
                  </a:extLst>
                </a:gridCol>
              </a:tblGrid>
              <a:tr h="34072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 , Prénom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Fonction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371004"/>
                  </a:ext>
                </a:extLst>
              </a:tr>
              <a:tr h="34072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  MARAIS Bertrand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2022 -2025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Président 2024- 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305831"/>
                  </a:ext>
                </a:extLst>
              </a:tr>
              <a:tr h="3286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BOUDOU Mathilde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2022 -2025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Trésorière 2023 -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686929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RAULT Isabelle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Trésorière adjointe 2023- Adhésions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56308"/>
                  </a:ext>
                </a:extLst>
              </a:tr>
              <a:tr h="2530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BAILLET Roland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Secrétaire Général 2023 -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345209"/>
                  </a:ext>
                </a:extLst>
              </a:tr>
              <a:tr h="2785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cap="small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Bouchaud</a:t>
                      </a: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Louis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334882"/>
                  </a:ext>
                </a:extLst>
              </a:tr>
              <a:tr h="35812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CHARLES Henri-Pierre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</a:t>
                      </a: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site internet </a:t>
                      </a:r>
                      <a:b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 Rhône-Alpes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599085"/>
                  </a:ext>
                </a:extLst>
              </a:tr>
              <a:tr h="34225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DUNOYER De SEGONZAC Patrice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 Président 2023-2024 Flash info </a:t>
                      </a:r>
                      <a:r>
                        <a:rPr lang="fr-FR" sz="105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Rés.soc</a:t>
                      </a: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X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715902"/>
                  </a:ext>
                </a:extLst>
              </a:tr>
              <a:tr h="45934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DUPRAT Virginie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 Languedoc + organisation séminaire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141542"/>
                  </a:ext>
                </a:extLst>
              </a:tr>
              <a:tr h="34072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FONDENEIGE Nicole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Belgique </a:t>
                      </a:r>
                      <a:r>
                        <a:rPr lang="fr-FR" sz="105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Corresp</a:t>
                      </a: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Vie Nouvelle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827474"/>
                  </a:ext>
                </a:extLst>
              </a:tr>
              <a:tr h="2326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GODRON Michel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Contributeur GT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378533"/>
                  </a:ext>
                </a:extLst>
              </a:tr>
              <a:tr h="34225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OBERT Patrice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 Président 2015-2022 Partenariats Site internet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0228765"/>
                  </a:ext>
                </a:extLst>
              </a:tr>
              <a:tr h="34072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ROUX-SALEMBIEN Philippe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 Aquitaine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037622"/>
                  </a:ext>
                </a:extLst>
              </a:tr>
              <a:tr h="3105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ROY Hélène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 Présidente Banc Bourgogne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170419"/>
                  </a:ext>
                </a:extLst>
              </a:tr>
              <a:tr h="41215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SAUVAGE Yves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 Bretagne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505736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/>
                        <a:t>TOULOUGOUSSOU Mathieu</a:t>
                      </a:r>
                      <a:endParaRPr lang="fr-FR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348054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cap="small" baseline="0" dirty="0" err="1"/>
                        <a:t>Warusfe</a:t>
                      </a:r>
                      <a:r>
                        <a:rPr lang="fr-FR" sz="1050" dirty="0" err="1"/>
                        <a:t>l</a:t>
                      </a:r>
                      <a:r>
                        <a:rPr lang="fr-FR" sz="1050" dirty="0"/>
                        <a:t> Bertrand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398133"/>
                  </a:ext>
                </a:extLst>
              </a:tr>
              <a:tr h="51929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ZAHND Frédérique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Suisse </a:t>
                      </a:r>
                      <a:r>
                        <a:rPr lang="fr-FR" sz="105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Corresp</a:t>
                      </a: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Lutte et Contemplation, Esprit, Comité de la Jupe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002545"/>
                  </a:ext>
                </a:extLst>
              </a:tr>
            </a:tbl>
          </a:graphicData>
        </a:graphic>
      </p:graphicFrame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DC9DBD8-1171-69EB-DF7A-EB9DD407F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558" y="1825625"/>
            <a:ext cx="28162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Entrés en 2024:  Louis Bouchaud</a:t>
            </a:r>
            <a:br>
              <a:rPr lang="fr-FR" dirty="0"/>
            </a:br>
            <a:r>
              <a:rPr lang="fr-FR" dirty="0"/>
              <a:t>Bertrand </a:t>
            </a:r>
            <a:r>
              <a:rPr lang="fr-FR" dirty="0" err="1"/>
              <a:t>Warusfel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Entré en 2025:  </a:t>
            </a:r>
          </a:p>
          <a:p>
            <a:pPr marL="0" indent="0">
              <a:buNone/>
            </a:pPr>
            <a:r>
              <a:rPr lang="fr-FR" dirty="0"/>
              <a:t>Mathieu </a:t>
            </a:r>
            <a:r>
              <a:rPr lang="fr-FR" dirty="0" err="1"/>
              <a:t>Toulougoussou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Renouvellement complet au printemps 2028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D764B0-9EA0-7DC0-798B-7621AD94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21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</p:spTree>
    <p:extLst>
      <p:ext uri="{BB962C8B-B14F-4D97-AF65-F5344CB8AC3E}">
        <p14:creationId xmlns:p14="http://schemas.microsoft.com/office/powerpoint/2010/main" val="266077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699C519-FE30-DF15-52A3-16F321834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6. Projets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E2EA44B6-1E32-15B4-8BCD-D50B81A36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630430-0161-C1F2-771A-23A750E4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F24935-44C0-AF4C-4504-E389DDE5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469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B8505-B296-CF7D-36EE-19BB3A63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8883"/>
          </a:xfrm>
        </p:spPr>
        <p:txBody>
          <a:bodyPr/>
          <a:lstStyle/>
          <a:p>
            <a:r>
              <a:rPr lang="fr-FR" dirty="0"/>
              <a:t>6. Projets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8F5313-7E8A-507C-FAF2-E5D3F1EE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8437"/>
            <a:ext cx="7886700" cy="485852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Publication du Rapport Migrations (pour l’automne!)</a:t>
            </a:r>
          </a:p>
          <a:p>
            <a:r>
              <a:rPr lang="fr-FR" dirty="0">
                <a:solidFill>
                  <a:srgbClr val="FF0000"/>
                </a:solidFill>
              </a:rPr>
              <a:t>Partenariat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Rencontres-débats : </a:t>
            </a:r>
          </a:p>
          <a:p>
            <a:pPr lvl="2"/>
            <a:r>
              <a:rPr lang="fr-FR" dirty="0"/>
              <a:t>Marine Braud, </a:t>
            </a:r>
          </a:p>
          <a:p>
            <a:pPr lvl="2"/>
            <a:r>
              <a:rPr lang="fr-FR" dirty="0"/>
              <a:t>Claire </a:t>
            </a:r>
            <a:r>
              <a:rPr lang="fr-FR" dirty="0" err="1"/>
              <a:t>Hédon</a:t>
            </a:r>
            <a:r>
              <a:rPr lang="fr-FR" dirty="0"/>
              <a:t>, 4 /06 à Paris (et en hybride)</a:t>
            </a:r>
          </a:p>
          <a:p>
            <a:pPr lvl="2"/>
            <a:r>
              <a:rPr lang="fr-FR" dirty="0"/>
              <a:t>Dominique Méda, automne 2026; F. Dubet 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Plateforme : inventaire des propositions: PO et BdM</a:t>
            </a:r>
          </a:p>
          <a:p>
            <a:pPr lvl="1"/>
            <a:r>
              <a:rPr lang="fr-FR" dirty="0"/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15/06: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recueil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des contributions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30/08 : envoi de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synthèse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Evènement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plutôt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Janvier et participation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croisée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aux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évènements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autres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26F875-14AE-F537-1754-EE5FD573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CE85DC-9D20-3409-2AA3-72713E67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221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982EC84-037C-3B5F-58BF-E23EFF5C2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024" y="2647505"/>
            <a:ext cx="7772400" cy="2095833"/>
          </a:xfrm>
        </p:spPr>
        <p:txBody>
          <a:bodyPr>
            <a:normAutofit/>
          </a:bodyPr>
          <a:lstStyle/>
          <a:p>
            <a:r>
              <a:rPr lang="fr-FR" dirty="0"/>
              <a:t>7. Questions diverses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27171F-D216-88FC-72E6-10F32B35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2F8CA0-9655-6C2C-1B43-74EB68E6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58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C4E5319-A83E-4A2F-6B0E-AE5BE8C5B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611461"/>
            <a:ext cx="7772400" cy="2387600"/>
          </a:xfrm>
        </p:spPr>
        <p:txBody>
          <a:bodyPr/>
          <a:lstStyle/>
          <a:p>
            <a:r>
              <a:rPr lang="fr-FR" dirty="0"/>
              <a:t>En chemin vers d’autres chantiers…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740F97-1B91-2C05-00A9-5D319AE0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2CB4E5-6614-F294-6E9C-E849CAA2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85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1. Rapport moral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Bertrand du MARAIS, Président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04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Rapport moral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Engagements politiques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Autres prises de position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Activités en cours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Gestion de la communauté « Poissons Roses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Leçons de cet exercice 2025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0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22831"/>
            <a:ext cx="7886700" cy="709682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1. Rapport moral: 1.1 Engagements politiques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8364" y="1160061"/>
            <a:ext cx="4080681" cy="5016902"/>
          </a:xfrm>
        </p:spPr>
        <p:txBody>
          <a:bodyPr>
            <a:normAutofit/>
          </a:bodyPr>
          <a:lstStyle/>
          <a:p>
            <a:r>
              <a:rPr lang="fr-FR" sz="2000" dirty="0"/>
              <a:t>Pas d’élections en 2025… en France</a:t>
            </a:r>
          </a:p>
          <a:p>
            <a:r>
              <a:rPr lang="fr-FR" sz="2000" dirty="0"/>
              <a:t>Mais des intuitions prémonitoires:</a:t>
            </a:r>
          </a:p>
          <a:p>
            <a:pPr lvl="1"/>
            <a:r>
              <a:rPr lang="fr-FR" sz="1800" dirty="0"/>
              <a:t>Tribune sur l’intronisation de D. Trump: 2/04/2025</a:t>
            </a:r>
          </a:p>
          <a:p>
            <a:pPr lvl="1"/>
            <a:r>
              <a:rPr lang="fr-FR" sz="1800" dirty="0"/>
              <a:t>Gaza: 25/09/2025</a:t>
            </a:r>
          </a:p>
          <a:p>
            <a:r>
              <a:rPr lang="fr-FR" sz="2000" dirty="0"/>
              <a:t>Interview dans  Le Nouvel Obs « A la gauche du Christ » A. Gonzague</a:t>
            </a:r>
          </a:p>
          <a:p>
            <a:endParaRPr lang="fr-FR" sz="2000" dirty="0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1003AEF8-18CF-28B2-ED57-F5FC6756F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4955" y="3328821"/>
            <a:ext cx="3711814" cy="2582131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5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CA64C31-FDEB-68EE-156E-88F3E47F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25486"/>
            <a:ext cx="4426226" cy="22006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654DB1-8004-3C3D-CC30-853EFFF92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11" y="3643313"/>
            <a:ext cx="32766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4F99A06-11EA-A72F-AEE1-5F863BC8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4847"/>
          </a:xfrm>
        </p:spPr>
        <p:txBody>
          <a:bodyPr/>
          <a:lstStyle/>
          <a:p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 Rapport moral: 1.1 Engagements politiques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15F5A84-26CD-09D4-1857-D2FF65C7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233"/>
            <a:ext cx="7886700" cy="4861730"/>
          </a:xfrm>
        </p:spPr>
        <p:txBody>
          <a:bodyPr/>
          <a:lstStyle/>
          <a:p>
            <a:r>
              <a:rPr lang="fr-FR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« </a:t>
            </a:r>
            <a:r>
              <a:rPr lang="fr-FR" kern="100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Ne laissons pas détricoter la politique de transition écologique », Bertrand </a:t>
            </a:r>
            <a:r>
              <a:rPr lang="fr-FR" kern="100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Warusfel</a:t>
            </a:r>
            <a:r>
              <a:rPr lang="fr-FR" kern="100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, </a:t>
            </a:r>
            <a:r>
              <a:rPr lang="fr-FR" i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Esprit, </a:t>
            </a:r>
            <a:r>
              <a:rPr lang="fr-FR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mai 2025 p, 25-29</a:t>
            </a:r>
          </a:p>
          <a:p>
            <a:r>
              <a:rPr lang="fr-FR" dirty="0"/>
              <a:t>« ‘’La destruction de l’océan doit cesser ‘’ : l’appel de collectifs chrétiens pour l’</a:t>
            </a:r>
            <a:r>
              <a:rPr lang="fr-FR" dirty="0" err="1"/>
              <a:t>Unoc</a:t>
            </a:r>
            <a:r>
              <a:rPr lang="fr-FR" dirty="0"/>
              <a:t> »: signature des Poissons Roses, La Croix, 9 juin 2025</a:t>
            </a:r>
          </a:p>
          <a:p>
            <a:r>
              <a:rPr lang="fr-FR" dirty="0"/>
              <a:t> </a:t>
            </a:r>
            <a:r>
              <a:rPr lang="fr-FR" i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« </a:t>
            </a:r>
            <a:r>
              <a:rPr lang="fr-FR" dirty="0"/>
              <a:t>Nos parlementaires européens doivent rejeter la directive « Omnibus 1 » : appel aux Membres du Parlement européen</a:t>
            </a:r>
            <a:endParaRPr lang="fr-FR" kern="1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NewRomanPSMT"/>
            </a:endParaRP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3E7CFC-79A0-6E76-A9DC-3A5F187E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BEC222-36FA-EF73-897B-EA04F10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02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148937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1. Rapport moral: 1.2 Première Université d’automne des Poissons Roses:</a:t>
            </a:r>
            <a:br>
              <a:rPr lang="fr-FR" sz="2400" dirty="0"/>
            </a:b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Chrétiens de Gauche vont-ils renouveler le débat public ? </a:t>
            </a:r>
            <a:r>
              <a:rPr lang="fr-FR" sz="2400" b="1" dirty="0"/>
              <a:t>11 octobre 2025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7</a:t>
            </a:fld>
            <a:endParaRPr lang="fr-FR"/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4D77E317-6289-1D1D-E126-EF4F0F9E0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" y="1500554"/>
            <a:ext cx="8812696" cy="4754472"/>
          </a:xfrm>
        </p:spPr>
        <p:txBody>
          <a:bodyPr numCol="2">
            <a:no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14h00- 14h10 : Introduction</a:t>
            </a:r>
            <a:b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Bertrand du Marais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Président des Poissons Roses </a:t>
            </a: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14h10- 15h40 : Deux Sessions Thématiques suivies chacune d’un débat</a:t>
            </a:r>
            <a:endParaRPr lang="fr-FR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Modératrice : 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Virginie Duprat,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Administratrice des Poissons Roses, </a:t>
            </a:r>
            <a:b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Responsable du Banc "Occitanie"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fr-FR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Pour répondre à la souffrance sociale, les propositions des Poissons Roses.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Notamment à partir des publications suivantes : </a:t>
            </a: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contre-courant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Cerf, 2016 ; </a:t>
            </a: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peuple invisible, enquête sur les délaissés de la République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 Cerf, 2021)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Présentation pour les Poissons Roses :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Patrice </a:t>
            </a:r>
            <a:r>
              <a:rPr lang="fr-FR" sz="1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Obert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ancien Président des Poissons Roses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Discutant : </a:t>
            </a:r>
            <a:r>
              <a:rPr lang="fr-FR" sz="1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Eric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Pélisson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Commissaire à la lutte contre la pauvreté auprès du préfet de Région Occitanie.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fr-FR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Ecologie et démocratie.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cf. </a:t>
            </a: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crise écologique, une chance pour la démocratie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 Cerf, 2022</a:t>
            </a:r>
            <a:b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Présentation pour les Poissons Roses : 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Patrice Dunoyer de </a:t>
            </a:r>
            <a:r>
              <a:rPr lang="fr-FR" sz="1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Ségonzac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ancien Président des Poissons Roses </a:t>
            </a:r>
            <a:b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Discutants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Clara Dubourdieu 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Grégoire Mauduit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Membres de Lutte &amp; Contemplation</a:t>
            </a: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16h00- 16h45 : Session Thématique suivie d’un débat </a:t>
            </a:r>
            <a:endParaRPr lang="fr-FR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fr-FR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Migration et solidarité.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cf. </a:t>
            </a: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Migration et solidarité, remettre la politique migratoire à l’endroit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à paraître, automne 2025</a:t>
            </a:r>
            <a:b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Présentation pour les Poissons Roses : 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Roland Baillet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Secrétaire général, 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Patrice </a:t>
            </a:r>
            <a:r>
              <a:rPr lang="fr-FR" sz="1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Obert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ancien Président</a:t>
            </a:r>
            <a:b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Discutant : 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Jérôme Vignon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Ancien Président des Semaines Sociales de France</a:t>
            </a: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16h45- 18h15 Table Ronde</a:t>
            </a:r>
            <a:b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Modérateur : 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Bertrand du Marais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Président des Poissons Roses</a:t>
            </a:r>
            <a:b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Chrétiens de Gauche vont-ils renouveler le débat public  ?</a:t>
            </a:r>
            <a:endParaRPr lang="fr-FR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Nicolas Boucher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Président du MODEM Ille-et-Vilaine ;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Jean-Baptiste de Foucauld, Co-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Fondateur du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Pacte civique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Lenoir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Président de Démocratie et Spiritualité, Editorialiste à </a:t>
            </a: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Témoignage Chrétien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Grégoire Mauduit, 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Lutte et Contemplation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Benoît Ostertag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Président de La Vie Nouvelle, 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Fondateur du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Pacte civique ;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Dominique Potier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député PS ;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Marcel </a:t>
            </a:r>
            <a:r>
              <a:rPr lang="fr-FR" sz="1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Rémon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</a:t>
            </a: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Directeur du CERAS ;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Jérôme Vignon</a:t>
            </a:r>
            <a: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Ancien Président des Semaines Sociales de France </a:t>
            </a:r>
            <a:br>
              <a:rPr lang="fr-FR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18h15 – 18h50 : Discussion avec la Salle</a:t>
            </a:r>
            <a:b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18h50- 19h00 Clôture</a:t>
            </a:r>
            <a:endParaRPr lang="fr-FR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48807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36523"/>
            <a:ext cx="7886700" cy="1255549"/>
          </a:xfrm>
        </p:spPr>
        <p:txBody>
          <a:bodyPr>
            <a:noAutofit/>
          </a:bodyPr>
          <a:lstStyle/>
          <a:p>
            <a:r>
              <a:rPr lang="fr-FR" sz="2800" dirty="0"/>
              <a:t>1. Rapport moral: 1.2 Première Université d’automne des Poissons Roses: </a:t>
            </a:r>
            <a:br>
              <a:rPr lang="fr-FR" sz="2800" dirty="0"/>
            </a:br>
            <a:r>
              <a:rPr lang="fr-FR" sz="2800" dirty="0"/>
              <a:t>11 octobre 2025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8</a:t>
            </a:fld>
            <a:endParaRPr lang="fr-FR"/>
          </a:p>
        </p:txBody>
      </p:sp>
      <p:pic>
        <p:nvPicPr>
          <p:cNvPr id="14" name="Espace réservé du contenu 13" descr="J Vignon (SSF) R Baillet et V Duprat (Poissons Roses)">
            <a:extLst>
              <a:ext uri="{FF2B5EF4-FFF2-40B4-BE49-F238E27FC236}">
                <a16:creationId xmlns:a16="http://schemas.microsoft.com/office/drawing/2014/main" id="{EFCC2505-97CA-9EEC-01E5-2854BF16B1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15" y="1971675"/>
            <a:ext cx="3886200" cy="2914650"/>
          </a:xfrm>
        </p:spPr>
      </p:pic>
      <p:pic>
        <p:nvPicPr>
          <p:cNvPr id="20" name="Espace réservé du contenu 19" descr="Une image contenant intérieur, texte, mur, présentation&#10;&#10;Le contenu généré par l’IA peut être incorrect.">
            <a:extLst>
              <a:ext uri="{FF2B5EF4-FFF2-40B4-BE49-F238E27FC236}">
                <a16:creationId xmlns:a16="http://schemas.microsoft.com/office/drawing/2014/main" id="{786988EE-A4AE-4490-F599-9CCAFCC4C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83456"/>
            <a:ext cx="3100668" cy="3100668"/>
          </a:xfrm>
        </p:spPr>
      </p:pic>
    </p:spTree>
    <p:extLst>
      <p:ext uri="{BB962C8B-B14F-4D97-AF65-F5344CB8AC3E}">
        <p14:creationId xmlns:p14="http://schemas.microsoft.com/office/powerpoint/2010/main" val="361751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427481" cy="1390651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1. Rapport moral: 1.2 Première Université d’automne des Poissons Roses: </a:t>
            </a:r>
            <a:br>
              <a:rPr lang="fr-FR" sz="3600" dirty="0"/>
            </a:br>
            <a:r>
              <a:rPr lang="fr-FR" sz="3600" dirty="0"/>
              <a:t>11 octobre 2025</a:t>
            </a:r>
          </a:p>
        </p:txBody>
      </p:sp>
      <p:pic>
        <p:nvPicPr>
          <p:cNvPr id="12" name="Espace réservé du contenu 11" descr="Une image contenant personne, habits, Visage humain, homme&#10;&#10;Le contenu généré par l’IA peut être incorrect.">
            <a:extLst>
              <a:ext uri="{FF2B5EF4-FFF2-40B4-BE49-F238E27FC236}">
                <a16:creationId xmlns:a16="http://schemas.microsoft.com/office/drawing/2014/main" id="{C0E1CC2D-9CEC-1BD8-6903-B6D1692CE5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/>
        </p:blipFill>
        <p:spPr>
          <a:xfrm>
            <a:off x="628650" y="1449216"/>
            <a:ext cx="2302675" cy="2424284"/>
          </a:xfr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72B3AC5-9242-762E-FC4C-1AABE301C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4916557"/>
            <a:ext cx="7666020" cy="1034396"/>
          </a:xfrm>
        </p:spPr>
        <p:txBody>
          <a:bodyPr>
            <a:normAutofit/>
          </a:bodyPr>
          <a:lstStyle/>
          <a:p>
            <a:r>
              <a:rPr lang="fr-FR" sz="1800" dirty="0"/>
              <a:t>La table-ronde finale a permis de </a:t>
            </a:r>
            <a:r>
              <a:rPr lang="fr-FR" sz="1800" b="1" dirty="0"/>
              <a:t>nouer des partenariats </a:t>
            </a:r>
            <a:r>
              <a:rPr lang="fr-FR" sz="1800" dirty="0"/>
              <a:t>pour mettre en réseau des mouvements proches des </a:t>
            </a:r>
            <a:r>
              <a:rPr lang="fr-FR" sz="1800" dirty="0" err="1"/>
              <a:t>PRs</a:t>
            </a:r>
            <a:r>
              <a:rPr lang="fr-FR" sz="1800" dirty="0"/>
              <a:t>, qui veulent renouveler le débat public en y instillant de la transcendance et  de la spiritualité, bref le souffle de l’Esprit.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11/04/2026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9C58-3DEC-4068-BBAF-322AC30A74B3}" type="slidenum">
              <a:rPr lang="fr-FR" smtClean="0"/>
              <a:t>9</a:t>
            </a:fld>
            <a:endParaRPr lang="fr-FR"/>
          </a:p>
        </p:txBody>
      </p:sp>
      <p:pic>
        <p:nvPicPr>
          <p:cNvPr id="10" name="Espace réservé du contenu 9" descr="Une image contenant texte, Visage humain, person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2938E3D-1C15-9A09-D240-DD743576EC5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08" y="1020417"/>
            <a:ext cx="4823792" cy="3617844"/>
          </a:xfrm>
        </p:spPr>
      </p:pic>
    </p:spTree>
    <p:extLst>
      <p:ext uri="{BB962C8B-B14F-4D97-AF65-F5344CB8AC3E}">
        <p14:creationId xmlns:p14="http://schemas.microsoft.com/office/powerpoint/2010/main" val="20655550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sons Roses.potx" id="{13F6BBDF-2BBB-4C07-A42E-208CDB0BC143}" vid="{9E23B4DD-22D2-4255-920B-A3A929D0DAA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1541</Words>
  <Application>Microsoft Office PowerPoint</Application>
  <PresentationFormat>Affichage à l'écran (4:3)</PresentationFormat>
  <Paragraphs>343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Garamond</vt:lpstr>
      <vt:lpstr>Times New Roman</vt:lpstr>
      <vt:lpstr>Thème Office</vt:lpstr>
      <vt:lpstr>AGO/AGE  des Poissons Roses</vt:lpstr>
      <vt:lpstr>Programme</vt:lpstr>
      <vt:lpstr>1. Rapport moral</vt:lpstr>
      <vt:lpstr>1. Rapport moral</vt:lpstr>
      <vt:lpstr>1. Rapport moral: 1.1 Engagements politiques</vt:lpstr>
      <vt:lpstr>1. Rapport moral: 1.1 Engagements politiques</vt:lpstr>
      <vt:lpstr>1. Rapport moral: 1.2 Première Université d’automne des Poissons Roses: Les Chrétiens de Gauche vont-ils renouveler le débat public ? 11 octobre 2025</vt:lpstr>
      <vt:lpstr>1. Rapport moral: 1.2 Première Université d’automne des Poissons Roses:  11 octobre 2025</vt:lpstr>
      <vt:lpstr>1. Rapport moral: 1.2 Première Université d’automne des Poissons Roses:  11 octobre 2025</vt:lpstr>
      <vt:lpstr>1. Rapport moral: 1.2 Première Université d’automne des Poissons Roses:  11 octobre 2025</vt:lpstr>
      <vt:lpstr>1. Rapport moral:  1.3. Activités en cours </vt:lpstr>
      <vt:lpstr>1. Rapport moral: 1.3. Activités en cours: Rencontre –Débat du 4/12/2025 </vt:lpstr>
      <vt:lpstr>1. Rapport moral:  1.4. Gestion de la communauté « Poissons Roses »</vt:lpstr>
      <vt:lpstr>1. Rapport moral:  1.5. Leçons de cet exercice 2025</vt:lpstr>
      <vt:lpstr>2. Pour nourrir notre réflexion…</vt:lpstr>
      <vt:lpstr>3.AGE: changement de l’adresse du lieu social</vt:lpstr>
      <vt:lpstr>4.AGO: Rapport financier </vt:lpstr>
      <vt:lpstr>4. Comptes 2025: trésorerie: 4 386,01 €.</vt:lpstr>
      <vt:lpstr>5. AGO Cotisation</vt:lpstr>
      <vt:lpstr>6. AGO Elections pour le renouvellement  du CA</vt:lpstr>
      <vt:lpstr>CA: 3 à 20 membres</vt:lpstr>
      <vt:lpstr>6. Projets</vt:lpstr>
      <vt:lpstr>6. Projets</vt:lpstr>
      <vt:lpstr>7. Questions diverses</vt:lpstr>
      <vt:lpstr>En chemin vers d’autres chantiers…</vt:lpstr>
    </vt:vector>
  </TitlesOfParts>
  <Company>Conseil d'Etat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des Poissons Roses</dc:title>
  <dc:creator>DU MARAIS Bertrand</dc:creator>
  <cp:lastModifiedBy>Bertrand du MARAIS</cp:lastModifiedBy>
  <cp:revision>40</cp:revision>
  <cp:lastPrinted>2025-05-19T10:47:25Z</cp:lastPrinted>
  <dcterms:created xsi:type="dcterms:W3CDTF">2025-04-04T15:59:44Z</dcterms:created>
  <dcterms:modified xsi:type="dcterms:W3CDTF">2026-05-02T10:12:39Z</dcterms:modified>
</cp:coreProperties>
</file>